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p:nvPr>
            <p:ph type="sldImg"/>
          </p:nvPr>
        </p:nvSpPr>
        <p:spPr>
          <a:xfrm>
            <a:off x="1143000" y="685800"/>
            <a:ext cx="4572000" cy="3429000"/>
          </a:xfrm>
          <a:prstGeom prst="rect">
            <a:avLst/>
          </a:prstGeom>
        </p:spPr>
        <p:txBody>
          <a:bodyPr/>
          <a:lstStyle/>
          <a:p>
            <a:pPr/>
          </a:p>
        </p:txBody>
      </p:sp>
      <p:sp>
        <p:nvSpPr>
          <p:cNvPr id="127" name="Shape 1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sldImg"/>
          </p:nvPr>
        </p:nvSpPr>
        <p:spPr>
          <a:prstGeom prst="rect">
            <a:avLst/>
          </a:prstGeom>
        </p:spPr>
        <p:txBody>
          <a:bodyPr/>
          <a:lstStyle/>
          <a:p>
            <a:pPr/>
          </a:p>
        </p:txBody>
      </p:sp>
      <p:sp>
        <p:nvSpPr>
          <p:cNvPr id="133" name="Shape 133"/>
          <p:cNvSpPr/>
          <p:nvPr>
            <p:ph type="body" sz="quarter" idx="1"/>
          </p:nvPr>
        </p:nvSpPr>
        <p:spPr>
          <a:prstGeom prst="rect">
            <a:avLst/>
          </a:prstGeom>
        </p:spPr>
        <p:txBody>
          <a:bodyPr/>
          <a:lstStyle/>
          <a:p>
            <a:pPr/>
            <a:r>
              <a:t>I wanted to start off by showing you where I work. </a:t>
            </a:r>
            <a:r>
              <a:rPr i="1"/>
              <a:t>(Or this is where I get my healthcare)</a:t>
            </a:r>
            <a:endParaRPr i="1"/>
          </a:p>
          <a:p>
            <a:pPr/>
            <a:endParaRPr i="1"/>
          </a:p>
          <a:p>
            <a:pPr/>
            <a:r>
              <a:rPr i="1"/>
              <a:t>[advance]</a:t>
            </a:r>
            <a:endParaRPr i="1"/>
          </a:p>
          <a:p>
            <a:pPr/>
          </a:p>
          <a:p>
            <a:pPr/>
            <a:r>
              <a:t>I work – in fact we all work – in a horrible mess of a healthcare system. </a:t>
            </a:r>
          </a:p>
          <a:p>
            <a:pPr/>
            <a:r>
              <a:t>This is a simplification, if you can believe it, representing how payment and coverage happens and doesn't happen under the Affordable Care Act, which for all the good it has done, it didn't change the fundamentals of how this system is broken.</a:t>
            </a:r>
          </a:p>
          <a:p>
            <a:pPr/>
            <a:r>
              <a:t>About half of Americans get their insurance through their employer or their family’s employer.</a:t>
            </a:r>
          </a:p>
          <a:p>
            <a:pPr/>
            <a:r>
              <a:t>Others buy insurance directly from the market place. </a:t>
            </a:r>
          </a:p>
          <a:p>
            <a:pPr/>
            <a:r>
              <a:t>Elderly and disabled patients get Medicare</a:t>
            </a:r>
          </a:p>
          <a:p>
            <a:pPr/>
            <a:r>
              <a:t>Low income folks get Medicaid</a:t>
            </a:r>
          </a:p>
          <a:p>
            <a:pPr/>
            <a:r>
              <a:t>Then there are Children’s Health Insurance Program, the V.A. and I.H.S. not shown here.</a:t>
            </a:r>
          </a:p>
          <a:p>
            <a:pPr/>
            <a:r>
              <a:t>The uninsured either pay out of pocket, or find charity care, or delay going to the doctor.</a:t>
            </a:r>
          </a:p>
          <a:p>
            <a:pPr/>
            <a:r>
              <a:t>Front and center here are for-profit insurance companies which administer many of the public programs. </a:t>
            </a:r>
          </a:p>
          <a:p>
            <a:pPr/>
          </a:p>
          <a:p>
            <a:pPr/>
            <a:r>
              <a:t>The problem here is this system is </a:t>
            </a:r>
          </a:p>
          <a:p>
            <a:pPr/>
            <a:r>
              <a:t>	⁃	PROFIT-DRIVEN - are we going to do the thing that is better for the patient’s health or for our bottom line? Profit tends to win out.</a:t>
            </a:r>
          </a:p>
          <a:p>
            <a:pPr/>
            <a:r>
              <a:t>	⁃	WASTEFUL - all the billing and denials and appeals leads to unnecessary cost. </a:t>
            </a:r>
          </a:p>
          <a:p>
            <a:pPr/>
            <a:r>
              <a:t>	⁃	FRAGMENTED - There are so many gaps to fall through in this system. </a:t>
            </a:r>
          </a:p>
          <a:p>
            <a:pPr/>
            <a:r>
              <a:t>	- 	MULTI-TIERED - depending on your insurance, you will find you can access care at some places and not at others. in other words, it is SEPARATE AND UNEQUAL, it is UNJUST.</a:t>
            </a:r>
          </a:p>
          <a:p>
            <a:pPr/>
            <a:r>
              <a:t>	- 	EXPENSIVE - People who earn income fund their own insurance plan - they have to pay premiums, and deductibles and copayments – and all of those costs are increasing fast; plus they fund public programs.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sldImg"/>
          </p:nvPr>
        </p:nvSpPr>
        <p:spPr>
          <a:prstGeom prst="rect">
            <a:avLst/>
          </a:prstGeom>
        </p:spPr>
        <p:txBody>
          <a:bodyPr/>
          <a:lstStyle/>
          <a:p>
            <a:pPr/>
          </a:p>
        </p:txBody>
      </p:sp>
      <p:sp>
        <p:nvSpPr>
          <p:cNvPr id="138" name="Shape 138"/>
          <p:cNvSpPr/>
          <p:nvPr>
            <p:ph type="body" sz="quarter" idx="1"/>
          </p:nvPr>
        </p:nvSpPr>
        <p:spPr>
          <a:prstGeom prst="rect">
            <a:avLst/>
          </a:prstGeom>
        </p:spPr>
        <p:txBody>
          <a:bodyPr/>
          <a:lstStyle/>
          <a:p>
            <a:pPr/>
            <a:r>
              <a:t>There is a better way.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sldImg"/>
          </p:nvPr>
        </p:nvSpPr>
        <p:spPr>
          <a:prstGeom prst="rect">
            <a:avLst/>
          </a:prstGeom>
        </p:spPr>
        <p:txBody>
          <a:bodyPr/>
          <a:lstStyle/>
          <a:p>
            <a:pPr/>
          </a:p>
        </p:txBody>
      </p:sp>
      <p:sp>
        <p:nvSpPr>
          <p:cNvPr id="150" name="Shape 150"/>
          <p:cNvSpPr/>
          <p:nvPr>
            <p:ph type="body" sz="quarter" idx="1"/>
          </p:nvPr>
        </p:nvSpPr>
        <p:spPr>
          <a:prstGeom prst="rect">
            <a:avLst/>
          </a:prstGeom>
        </p:spPr>
        <p:txBody>
          <a:bodyPr/>
          <a:lstStyle/>
          <a:p>
            <a:pPr/>
            <a:r>
              <a:t>95% of households will pay less for insurance then they pay now.</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117" name="Shape 117"/>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118" name="Shape 118"/>
          <p:cNvSpPr/>
          <p:nvPr>
            <p:ph type="title"/>
          </p:nvPr>
        </p:nvSpPr>
        <p:spPr>
          <a:xfrm>
            <a:off x="1270000" y="6718300"/>
            <a:ext cx="10464800" cy="1422400"/>
          </a:xfrm>
          <a:prstGeom prst="rect">
            <a:avLst/>
          </a:prstGeom>
        </p:spPr>
        <p:txBody>
          <a:bodyPr anchor="b"/>
          <a:lstStyle>
            <a:lvl1pPr>
              <a:defRPr>
                <a:latin typeface="Avenir Heavy"/>
                <a:ea typeface="Avenir Heavy"/>
                <a:cs typeface="Avenir Heavy"/>
                <a:sym typeface="Avenir Heavy"/>
              </a:defRPr>
            </a:lvl1pPr>
          </a:lstStyle>
          <a:p>
            <a:pPr/>
            <a:r>
              <a:t>Title Text</a:t>
            </a:r>
          </a:p>
        </p:txBody>
      </p:sp>
      <p:sp>
        <p:nvSpPr>
          <p:cNvPr id="119" name="Shape 119"/>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20" name="Shape 120"/>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hyperlink" Target="http://dneghassi.com" TargetMode="External"/><Relationship Id="rId4"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hyperlink" Target="http://dneghassi.com" TargetMode="External"/><Relationship Id="rId4" Type="http://schemas.openxmlformats.org/officeDocument/2006/relationships/image" Target="../media/image3.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dneghassi.com" TargetMode="External"/><Relationship Id="rId3"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hyperlink" Target="http://dneghassi.com" TargetMode="External"/><Relationship Id="rId4" Type="http://schemas.openxmlformats.org/officeDocument/2006/relationships/image" Target="../media/image4.png"/><Relationship Id="rId5" Type="http://schemas.openxmlformats.org/officeDocument/2006/relationships/image" Target="../media/image3.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dneghassi.com" TargetMode="External"/><Relationship Id="rId3"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dneghassi.com" TargetMode="External"/><Relationship Id="rId3"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xfrm>
            <a:off x="1270000" y="7607300"/>
            <a:ext cx="10464800" cy="1422400"/>
          </a:xfrm>
          <a:prstGeom prst="rect">
            <a:avLst/>
          </a:prstGeom>
        </p:spPr>
        <p:txBody>
          <a:bodyPr/>
          <a:lstStyle>
            <a:lvl1pPr defTabSz="554990">
              <a:defRPr sz="7600">
                <a:latin typeface="Avenir Heavy Oblique"/>
                <a:ea typeface="Avenir Heavy Oblique"/>
                <a:cs typeface="Avenir Heavy Oblique"/>
                <a:sym typeface="Avenir Heavy Oblique"/>
              </a:defRPr>
            </a:lvl1pPr>
          </a:lstStyle>
          <a:p>
            <a:pPr/>
            <a:r>
              <a:t>This is where I work</a:t>
            </a:r>
          </a:p>
        </p:txBody>
      </p:sp>
      <p:sp>
        <p:nvSpPr>
          <p:cNvPr id="130" name="Shape 130"/>
          <p:cNvSpPr/>
          <p:nvPr/>
        </p:nvSpPr>
        <p:spPr>
          <a:xfrm>
            <a:off x="7189846" y="9079794"/>
            <a:ext cx="5677830" cy="444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000">
                <a:latin typeface="Avenir Roman"/>
                <a:ea typeface="Avenir Roman"/>
                <a:cs typeface="Avenir Roman"/>
                <a:sym typeface="Avenir Roman"/>
              </a:defRPr>
            </a:pPr>
            <a:r>
              <a:t>Credit: Daniel Neghassi, MD. </a:t>
            </a:r>
            <a:r>
              <a:rPr u="sng">
                <a:hlinkClick r:id="rId3" invalidUrl="" action="" tgtFrame="" tooltip="" history="1" highlightClick="0" endSnd="0"/>
              </a:rPr>
              <a:t>dneghassi.com</a:t>
            </a:r>
          </a:p>
        </p:txBody>
      </p:sp>
      <p:pic>
        <p:nvPicPr>
          <p:cNvPr id="131" name="mess updated.png"/>
          <p:cNvPicPr>
            <a:picLocks noChangeAspect="1"/>
          </p:cNvPicPr>
          <p:nvPr/>
        </p:nvPicPr>
        <p:blipFill>
          <a:blip r:embed="rId4">
            <a:extLst/>
          </a:blip>
          <a:stretch>
            <a:fillRect/>
          </a:stretch>
        </p:blipFill>
        <p:spPr>
          <a:xfrm>
            <a:off x="1023683" y="517257"/>
            <a:ext cx="10957434" cy="7172939"/>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1"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nvSpPr>
        <p:spPr>
          <a:xfrm>
            <a:off x="7189846" y="9079794"/>
            <a:ext cx="5677830" cy="444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000">
                <a:latin typeface="Avenir Roman"/>
                <a:ea typeface="Avenir Roman"/>
                <a:cs typeface="Avenir Roman"/>
                <a:sym typeface="Avenir Roman"/>
              </a:defRPr>
            </a:pPr>
            <a:r>
              <a:t>Credit: Daniel Neghassi, MD. </a:t>
            </a:r>
            <a:r>
              <a:rPr u="sng">
                <a:hlinkClick r:id="rId3" invalidUrl="" action="" tgtFrame="" tooltip="" history="1" highlightClick="0" endSnd="0"/>
              </a:rPr>
              <a:t>dneghassi.com</a:t>
            </a:r>
          </a:p>
        </p:txBody>
      </p:sp>
      <p:pic>
        <p:nvPicPr>
          <p:cNvPr id="136" name="simple single payer.png"/>
          <p:cNvPicPr>
            <a:picLocks noChangeAspect="1"/>
          </p:cNvPicPr>
          <p:nvPr/>
        </p:nvPicPr>
        <p:blipFill>
          <a:blip r:embed="rId4">
            <a:extLst/>
          </a:blip>
          <a:stretch>
            <a:fillRect/>
          </a:stretch>
        </p:blipFill>
        <p:spPr>
          <a:xfrm>
            <a:off x="0" y="306502"/>
            <a:ext cx="13004800" cy="4314596"/>
          </a:xfrm>
          <a:prstGeom prst="rect">
            <a:avLst/>
          </a:prstGeom>
          <a:ln w="12700">
            <a:miter lim="400000"/>
          </a:ln>
        </p:spPr>
      </p:pic>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nvSpPr>
        <p:spPr>
          <a:xfrm>
            <a:off x="7189846" y="9079794"/>
            <a:ext cx="5677830" cy="444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000">
                <a:latin typeface="Avenir Roman"/>
                <a:ea typeface="Avenir Roman"/>
                <a:cs typeface="Avenir Roman"/>
                <a:sym typeface="Avenir Roman"/>
              </a:defRPr>
            </a:pPr>
            <a:r>
              <a:t>Credit: Daniel Neghassi, MD. </a:t>
            </a:r>
            <a:r>
              <a:rPr u="sng">
                <a:hlinkClick r:id="rId2" invalidUrl="" action="" tgtFrame="" tooltip="" history="1" highlightClick="0" endSnd="0"/>
              </a:rPr>
              <a:t>dneghassi.com</a:t>
            </a:r>
          </a:p>
        </p:txBody>
      </p:sp>
      <p:pic>
        <p:nvPicPr>
          <p:cNvPr id="141" name="single payer 1-2-3.png"/>
          <p:cNvPicPr>
            <a:picLocks noChangeAspect="1"/>
          </p:cNvPicPr>
          <p:nvPr/>
        </p:nvPicPr>
        <p:blipFill>
          <a:blip r:embed="rId3">
            <a:extLst/>
          </a:blip>
          <a:stretch>
            <a:fillRect/>
          </a:stretch>
        </p:blipFill>
        <p:spPr>
          <a:xfrm>
            <a:off x="0" y="4881416"/>
            <a:ext cx="13004801" cy="2690650"/>
          </a:xfrm>
          <a:prstGeom prst="rect">
            <a:avLst/>
          </a:prstGeom>
          <a:ln w="12700">
            <a:miter lim="400000"/>
          </a:ln>
        </p:spPr>
      </p:pic>
      <p:pic>
        <p:nvPicPr>
          <p:cNvPr id="142" name="simple single payer.png"/>
          <p:cNvPicPr>
            <a:picLocks noChangeAspect="1"/>
          </p:cNvPicPr>
          <p:nvPr/>
        </p:nvPicPr>
        <p:blipFill>
          <a:blip r:embed="rId4">
            <a:extLst/>
          </a:blip>
          <a:stretch>
            <a:fillRect/>
          </a:stretch>
        </p:blipFill>
        <p:spPr>
          <a:xfrm>
            <a:off x="0" y="306502"/>
            <a:ext cx="13004800" cy="4314596"/>
          </a:xfrm>
          <a:prstGeom prst="rect">
            <a:avLst/>
          </a:prstGeom>
          <a:ln w="12700">
            <a:miter lim="400000"/>
          </a:ln>
        </p:spPr>
      </p:pic>
      <p:sp>
        <p:nvSpPr>
          <p:cNvPr id="143" name="Shape 143"/>
          <p:cNvSpPr/>
          <p:nvPr/>
        </p:nvSpPr>
        <p:spPr>
          <a:xfrm>
            <a:off x="-11841" y="5654310"/>
            <a:ext cx="13028483" cy="1635690"/>
          </a:xfrm>
          <a:prstGeom prst="rect">
            <a:avLst/>
          </a:prstGeom>
          <a:solidFill>
            <a:srgbClr val="FFFFFF"/>
          </a:solidFill>
          <a:ln w="12700">
            <a:miter lim="400000"/>
          </a:ln>
        </p:spPr>
        <p:txBody>
          <a:bodyPr lIns="50800" tIns="50800" rIns="50800" bIns="50800" anchor="ctr"/>
          <a:lstStyle/>
          <a:p>
            <a:pPr>
              <a:defRPr sz="2400"/>
            </a:pP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nvSpPr>
        <p:spPr>
          <a:xfrm>
            <a:off x="7189846" y="9079794"/>
            <a:ext cx="5677830" cy="444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000">
                <a:latin typeface="Avenir Roman"/>
                <a:ea typeface="Avenir Roman"/>
                <a:cs typeface="Avenir Roman"/>
                <a:sym typeface="Avenir Roman"/>
              </a:defRPr>
            </a:pPr>
            <a:r>
              <a:t>Credit: Daniel Neghassi, MD. </a:t>
            </a:r>
            <a:r>
              <a:rPr u="sng">
                <a:hlinkClick r:id="rId3" invalidUrl="" action="" tgtFrame="" tooltip="" history="1" highlightClick="0" endSnd="0"/>
              </a:rPr>
              <a:t>dneghassi.com</a:t>
            </a:r>
          </a:p>
        </p:txBody>
      </p:sp>
      <p:pic>
        <p:nvPicPr>
          <p:cNvPr id="146" name="single payer 1-2-3.png"/>
          <p:cNvPicPr>
            <a:picLocks noChangeAspect="1"/>
          </p:cNvPicPr>
          <p:nvPr/>
        </p:nvPicPr>
        <p:blipFill>
          <a:blip r:embed="rId4">
            <a:extLst/>
          </a:blip>
          <a:stretch>
            <a:fillRect/>
          </a:stretch>
        </p:blipFill>
        <p:spPr>
          <a:xfrm>
            <a:off x="0" y="4881416"/>
            <a:ext cx="13004801" cy="2690650"/>
          </a:xfrm>
          <a:prstGeom prst="rect">
            <a:avLst/>
          </a:prstGeom>
          <a:ln w="12700">
            <a:miter lim="400000"/>
          </a:ln>
        </p:spPr>
      </p:pic>
      <p:pic>
        <p:nvPicPr>
          <p:cNvPr id="147" name="simple single payer.png"/>
          <p:cNvPicPr>
            <a:picLocks noChangeAspect="1"/>
          </p:cNvPicPr>
          <p:nvPr/>
        </p:nvPicPr>
        <p:blipFill>
          <a:blip r:embed="rId5">
            <a:extLst/>
          </a:blip>
          <a:stretch>
            <a:fillRect/>
          </a:stretch>
        </p:blipFill>
        <p:spPr>
          <a:xfrm>
            <a:off x="0" y="306502"/>
            <a:ext cx="13004800" cy="4314596"/>
          </a:xfrm>
          <a:prstGeom prst="rect">
            <a:avLst/>
          </a:prstGeom>
          <a:ln w="12700">
            <a:miter lim="400000"/>
          </a:ln>
        </p:spPr>
      </p:pic>
      <p:sp>
        <p:nvSpPr>
          <p:cNvPr id="148" name="Shape 148"/>
          <p:cNvSpPr/>
          <p:nvPr/>
        </p:nvSpPr>
        <p:spPr>
          <a:xfrm>
            <a:off x="3728074" y="5654310"/>
            <a:ext cx="9288568" cy="1635690"/>
          </a:xfrm>
          <a:prstGeom prst="rect">
            <a:avLst/>
          </a:prstGeom>
          <a:solidFill>
            <a:srgbClr val="FFFFFF"/>
          </a:solidFill>
          <a:ln w="12700">
            <a:miter lim="400000"/>
          </a:ln>
        </p:spPr>
        <p:txBody>
          <a:bodyPr lIns="50800" tIns="50800" rIns="50800" bIns="50800" anchor="ctr"/>
          <a:lstStyle/>
          <a:p>
            <a:pPr>
              <a:defRPr sz="2400"/>
            </a:pP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nvSpPr>
        <p:spPr>
          <a:xfrm>
            <a:off x="7189846" y="9079794"/>
            <a:ext cx="5677830" cy="444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000">
                <a:latin typeface="Avenir Roman"/>
                <a:ea typeface="Avenir Roman"/>
                <a:cs typeface="Avenir Roman"/>
                <a:sym typeface="Avenir Roman"/>
              </a:defRPr>
            </a:pPr>
            <a:r>
              <a:t>Credit: Daniel Neghassi, MD. </a:t>
            </a:r>
            <a:r>
              <a:rPr u="sng">
                <a:hlinkClick r:id="rId2" invalidUrl="" action="" tgtFrame="" tooltip="" history="1" highlightClick="0" endSnd="0"/>
              </a:rPr>
              <a:t>dneghassi.com</a:t>
            </a:r>
          </a:p>
        </p:txBody>
      </p:sp>
      <p:pic>
        <p:nvPicPr>
          <p:cNvPr id="153" name="single payer 1-2-3.png"/>
          <p:cNvPicPr>
            <a:picLocks noChangeAspect="1"/>
          </p:cNvPicPr>
          <p:nvPr/>
        </p:nvPicPr>
        <p:blipFill>
          <a:blip r:embed="rId3">
            <a:extLst/>
          </a:blip>
          <a:stretch>
            <a:fillRect/>
          </a:stretch>
        </p:blipFill>
        <p:spPr>
          <a:xfrm>
            <a:off x="0" y="4881416"/>
            <a:ext cx="13004801" cy="2690650"/>
          </a:xfrm>
          <a:prstGeom prst="rect">
            <a:avLst/>
          </a:prstGeom>
          <a:ln w="12700">
            <a:miter lim="400000"/>
          </a:ln>
        </p:spPr>
      </p:pic>
      <p:pic>
        <p:nvPicPr>
          <p:cNvPr id="154" name="simple single payer.png"/>
          <p:cNvPicPr>
            <a:picLocks noChangeAspect="1"/>
          </p:cNvPicPr>
          <p:nvPr/>
        </p:nvPicPr>
        <p:blipFill>
          <a:blip r:embed="rId4">
            <a:extLst/>
          </a:blip>
          <a:stretch>
            <a:fillRect/>
          </a:stretch>
        </p:blipFill>
        <p:spPr>
          <a:xfrm>
            <a:off x="0" y="306502"/>
            <a:ext cx="13004800" cy="4314596"/>
          </a:xfrm>
          <a:prstGeom prst="rect">
            <a:avLst/>
          </a:prstGeom>
          <a:ln w="12700">
            <a:miter lim="400000"/>
          </a:ln>
        </p:spPr>
      </p:pic>
      <p:sp>
        <p:nvSpPr>
          <p:cNvPr id="155" name="Shape 155"/>
          <p:cNvSpPr/>
          <p:nvPr/>
        </p:nvSpPr>
        <p:spPr>
          <a:xfrm>
            <a:off x="8099516" y="5654310"/>
            <a:ext cx="4917126" cy="1635690"/>
          </a:xfrm>
          <a:prstGeom prst="rect">
            <a:avLst/>
          </a:prstGeom>
          <a:solidFill>
            <a:srgbClr val="FFFFFF"/>
          </a:solidFill>
          <a:ln w="12700">
            <a:miter lim="400000"/>
          </a:ln>
        </p:spPr>
        <p:txBody>
          <a:bodyPr lIns="50800" tIns="50800" rIns="50800" bIns="50800" anchor="ctr"/>
          <a:lstStyle/>
          <a:p>
            <a:pPr>
              <a:defRPr sz="2400"/>
            </a:pP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nvSpPr>
        <p:spPr>
          <a:xfrm>
            <a:off x="7189846" y="9079794"/>
            <a:ext cx="5677830" cy="444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000">
                <a:latin typeface="Avenir Roman"/>
                <a:ea typeface="Avenir Roman"/>
                <a:cs typeface="Avenir Roman"/>
                <a:sym typeface="Avenir Roman"/>
              </a:defRPr>
            </a:pPr>
            <a:r>
              <a:t>Credit: Daniel Neghassi, MD. </a:t>
            </a:r>
            <a:r>
              <a:rPr u="sng">
                <a:hlinkClick r:id="rId2" invalidUrl="" action="" tgtFrame="" tooltip="" history="1" highlightClick="0" endSnd="0"/>
              </a:rPr>
              <a:t>dneghassi.com</a:t>
            </a:r>
          </a:p>
        </p:txBody>
      </p:sp>
      <p:pic>
        <p:nvPicPr>
          <p:cNvPr id="158" name="single payer 1-2-3.png"/>
          <p:cNvPicPr>
            <a:picLocks noChangeAspect="1"/>
          </p:cNvPicPr>
          <p:nvPr/>
        </p:nvPicPr>
        <p:blipFill>
          <a:blip r:embed="rId3">
            <a:extLst/>
          </a:blip>
          <a:stretch>
            <a:fillRect/>
          </a:stretch>
        </p:blipFill>
        <p:spPr>
          <a:xfrm>
            <a:off x="0" y="4881416"/>
            <a:ext cx="13004801" cy="2690650"/>
          </a:xfrm>
          <a:prstGeom prst="rect">
            <a:avLst/>
          </a:prstGeom>
          <a:ln w="12700">
            <a:miter lim="400000"/>
          </a:ln>
        </p:spPr>
      </p:pic>
      <p:pic>
        <p:nvPicPr>
          <p:cNvPr id="159" name="simple single payer.png"/>
          <p:cNvPicPr>
            <a:picLocks noChangeAspect="1"/>
          </p:cNvPicPr>
          <p:nvPr/>
        </p:nvPicPr>
        <p:blipFill>
          <a:blip r:embed="rId4">
            <a:extLst/>
          </a:blip>
          <a:stretch>
            <a:fillRect/>
          </a:stretch>
        </p:blipFill>
        <p:spPr>
          <a:xfrm>
            <a:off x="0" y="306502"/>
            <a:ext cx="13004800" cy="4314596"/>
          </a:xfrm>
          <a:prstGeom prst="rect">
            <a:avLst/>
          </a:prstGeom>
          <a:ln w="12700">
            <a:miter lim="400000"/>
          </a:ln>
        </p:spPr>
      </p:pic>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